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notesMasterIdLst>
    <p:notesMasterId r:id="rId26"/>
  </p:notesMasterIdLst>
  <p:sldIdLst>
    <p:sldId id="291" r:id="rId2"/>
    <p:sldId id="339" r:id="rId3"/>
    <p:sldId id="334" r:id="rId4"/>
    <p:sldId id="333" r:id="rId5"/>
    <p:sldId id="341" r:id="rId6"/>
    <p:sldId id="349" r:id="rId7"/>
    <p:sldId id="346" r:id="rId8"/>
    <p:sldId id="325" r:id="rId9"/>
    <p:sldId id="350" r:id="rId10"/>
    <p:sldId id="351" r:id="rId11"/>
    <p:sldId id="345" r:id="rId12"/>
    <p:sldId id="344" r:id="rId13"/>
    <p:sldId id="336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63" r:id="rId22"/>
    <p:sldId id="360" r:id="rId23"/>
    <p:sldId id="365" r:id="rId24"/>
    <p:sldId id="364" r:id="rId25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5FF"/>
    <a:srgbClr val="FF6600"/>
    <a:srgbClr val="FFFF9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27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3784B8-60CD-49D5-A09D-EFB90675A69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9CC552CE-5E04-47E9-B9C2-9B082C377750}">
      <dgm:prSet phldrT="[Текст]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>
              <a:solidFill>
                <a:srgbClr val="FF0000"/>
              </a:solidFill>
            </a:rPr>
            <a:t>*</a:t>
          </a:r>
          <a:r>
            <a:rPr lang="ru-RU" b="1" dirty="0" smtClean="0">
              <a:solidFill>
                <a:srgbClr val="002060"/>
              </a:solidFill>
            </a:rPr>
            <a:t> 500+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/>
            <a:t>(федеральный проект)</a:t>
          </a:r>
          <a:endParaRPr lang="ru-RU" dirty="0"/>
        </a:p>
      </dgm:t>
    </dgm:pt>
    <dgm:pt modelId="{08D61B22-B8C1-4304-9DCC-F8D099A6C263}" type="parTrans" cxnId="{18AABB42-0F13-4BD5-8322-B21D784A8DFA}">
      <dgm:prSet/>
      <dgm:spPr/>
      <dgm:t>
        <a:bodyPr/>
        <a:lstStyle/>
        <a:p>
          <a:endParaRPr lang="ru-RU"/>
        </a:p>
      </dgm:t>
    </dgm:pt>
    <dgm:pt modelId="{C3BB4522-3D44-4F46-B9C7-4D94029B3012}" type="sibTrans" cxnId="{18AABB42-0F13-4BD5-8322-B21D784A8DFA}">
      <dgm:prSet/>
      <dgm:spPr/>
      <dgm:t>
        <a:bodyPr/>
        <a:lstStyle/>
        <a:p>
          <a:endParaRPr lang="ru-RU"/>
        </a:p>
      </dgm:t>
    </dgm:pt>
    <dgm:pt modelId="{8AEEBC39-D2FA-4DF8-8087-52CA6C3ACE66}">
      <dgm:prSet phldrT="[Текст]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Образовательный лифт: ШНОР </a:t>
          </a:r>
          <a:r>
            <a:rPr lang="ru-RU" dirty="0" smtClean="0"/>
            <a:t>(региональный проект)</a:t>
          </a:r>
          <a:endParaRPr lang="ru-RU" dirty="0"/>
        </a:p>
      </dgm:t>
    </dgm:pt>
    <dgm:pt modelId="{DC5CA7F6-3816-404E-A2A9-1DAD7D12AF17}" type="parTrans" cxnId="{54774700-6757-4690-82CA-073066EFB499}">
      <dgm:prSet/>
      <dgm:spPr/>
      <dgm:t>
        <a:bodyPr/>
        <a:lstStyle/>
        <a:p>
          <a:endParaRPr lang="ru-RU"/>
        </a:p>
      </dgm:t>
    </dgm:pt>
    <dgm:pt modelId="{7C1262FA-E7D1-4A40-9A29-5E06983A1255}" type="sibTrans" cxnId="{54774700-6757-4690-82CA-073066EFB499}">
      <dgm:prSet/>
      <dgm:spPr/>
      <dgm:t>
        <a:bodyPr/>
        <a:lstStyle/>
        <a:p>
          <a:endParaRPr lang="ru-RU"/>
        </a:p>
      </dgm:t>
    </dgm:pt>
    <dgm:pt modelId="{72EC4C51-C412-4F79-9F9E-0344FB397F19}">
      <dgm:prSet phldrT="[Текст]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Муниципальные проекты работы </a:t>
          </a:r>
          <a:endParaRPr lang="ru-RU" b="1" dirty="0">
            <a:solidFill>
              <a:srgbClr val="002060"/>
            </a:solidFill>
          </a:endParaRPr>
        </a:p>
      </dgm:t>
    </dgm:pt>
    <dgm:pt modelId="{542421F2-A85E-430C-998C-AFFCC110DBAE}" type="parTrans" cxnId="{E757E0FB-8028-4173-B57D-E87A75C33F4E}">
      <dgm:prSet/>
      <dgm:spPr/>
      <dgm:t>
        <a:bodyPr/>
        <a:lstStyle/>
        <a:p>
          <a:endParaRPr lang="ru-RU"/>
        </a:p>
      </dgm:t>
    </dgm:pt>
    <dgm:pt modelId="{5D675E83-D61A-4DD7-BB72-B3300926282C}" type="sibTrans" cxnId="{E757E0FB-8028-4173-B57D-E87A75C33F4E}">
      <dgm:prSet/>
      <dgm:spPr/>
      <dgm:t>
        <a:bodyPr/>
        <a:lstStyle/>
        <a:p>
          <a:endParaRPr lang="ru-RU"/>
        </a:p>
      </dgm:t>
    </dgm:pt>
    <dgm:pt modelId="{B194FBE1-318A-484E-AA08-33D1B68CBD31}" type="pres">
      <dgm:prSet presAssocID="{AB3784B8-60CD-49D5-A09D-EFB90675A696}" presName="compositeShape" presStyleCnt="0">
        <dgm:presLayoutVars>
          <dgm:dir/>
          <dgm:resizeHandles/>
        </dgm:presLayoutVars>
      </dgm:prSet>
      <dgm:spPr/>
    </dgm:pt>
    <dgm:pt modelId="{D556AB82-D748-436A-80DC-71418398E451}" type="pres">
      <dgm:prSet presAssocID="{AB3784B8-60CD-49D5-A09D-EFB90675A696}" presName="pyramid" presStyleLbl="node1" presStyleIdx="0" presStyleCnt="1" custLinFactNeighborX="10824"/>
      <dgm:spPr/>
    </dgm:pt>
    <dgm:pt modelId="{3E71286A-321D-4AE6-8D78-3256F9CEEEAA}" type="pres">
      <dgm:prSet presAssocID="{AB3784B8-60CD-49D5-A09D-EFB90675A696}" presName="theList" presStyleCnt="0"/>
      <dgm:spPr/>
    </dgm:pt>
    <dgm:pt modelId="{995A3A91-22F1-4C5B-8920-BFC67E83AE74}" type="pres">
      <dgm:prSet presAssocID="{9CC552CE-5E04-47E9-B9C2-9B082C377750}" presName="aNode" presStyleLbl="fgAcc1" presStyleIdx="0" presStyleCnt="3" custScaleX="109333" custLinFactNeighborX="15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8F83A2-9F8B-44B7-8852-F2476D07E9B6}" type="pres">
      <dgm:prSet presAssocID="{9CC552CE-5E04-47E9-B9C2-9B082C377750}" presName="aSpace" presStyleCnt="0"/>
      <dgm:spPr/>
    </dgm:pt>
    <dgm:pt modelId="{B3522D6D-76CA-4519-AAFB-6925B4707E7D}" type="pres">
      <dgm:prSet presAssocID="{8AEEBC39-D2FA-4DF8-8087-52CA6C3ACE66}" presName="aNode" presStyleLbl="fgAcc1" presStyleIdx="1" presStyleCnt="3" custScaleX="109333" custLinFactNeighborX="15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F7574-8A5B-4BA1-A87F-CCAD4E04E41A}" type="pres">
      <dgm:prSet presAssocID="{8AEEBC39-D2FA-4DF8-8087-52CA6C3ACE66}" presName="aSpace" presStyleCnt="0"/>
      <dgm:spPr/>
    </dgm:pt>
    <dgm:pt modelId="{2D62C071-6056-4A58-AD1F-94D7ACA08335}" type="pres">
      <dgm:prSet presAssocID="{72EC4C51-C412-4F79-9F9E-0344FB397F19}" presName="aNode" presStyleLbl="fgAcc1" presStyleIdx="2" presStyleCnt="3" custScaleX="109333" custLinFactNeighborX="15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2F152-5D72-4FD6-8B38-B473F0FAF6FB}" type="pres">
      <dgm:prSet presAssocID="{72EC4C51-C412-4F79-9F9E-0344FB397F19}" presName="aSpace" presStyleCnt="0"/>
      <dgm:spPr/>
    </dgm:pt>
  </dgm:ptLst>
  <dgm:cxnLst>
    <dgm:cxn modelId="{18AABB42-0F13-4BD5-8322-B21D784A8DFA}" srcId="{AB3784B8-60CD-49D5-A09D-EFB90675A696}" destId="{9CC552CE-5E04-47E9-B9C2-9B082C377750}" srcOrd="0" destOrd="0" parTransId="{08D61B22-B8C1-4304-9DCC-F8D099A6C263}" sibTransId="{C3BB4522-3D44-4F46-B9C7-4D94029B3012}"/>
    <dgm:cxn modelId="{54774700-6757-4690-82CA-073066EFB499}" srcId="{AB3784B8-60CD-49D5-A09D-EFB90675A696}" destId="{8AEEBC39-D2FA-4DF8-8087-52CA6C3ACE66}" srcOrd="1" destOrd="0" parTransId="{DC5CA7F6-3816-404E-A2A9-1DAD7D12AF17}" sibTransId="{7C1262FA-E7D1-4A40-9A29-5E06983A1255}"/>
    <dgm:cxn modelId="{B7C84A2A-6F37-4725-B2ED-B85D4FFCE49D}" type="presOf" srcId="{9CC552CE-5E04-47E9-B9C2-9B082C377750}" destId="{995A3A91-22F1-4C5B-8920-BFC67E83AE74}" srcOrd="0" destOrd="0" presId="urn:microsoft.com/office/officeart/2005/8/layout/pyramid2"/>
    <dgm:cxn modelId="{E757E0FB-8028-4173-B57D-E87A75C33F4E}" srcId="{AB3784B8-60CD-49D5-A09D-EFB90675A696}" destId="{72EC4C51-C412-4F79-9F9E-0344FB397F19}" srcOrd="2" destOrd="0" parTransId="{542421F2-A85E-430C-998C-AFFCC110DBAE}" sibTransId="{5D675E83-D61A-4DD7-BB72-B3300926282C}"/>
    <dgm:cxn modelId="{736ED509-8DCD-45A1-BF18-850578405E0E}" type="presOf" srcId="{8AEEBC39-D2FA-4DF8-8087-52CA6C3ACE66}" destId="{B3522D6D-76CA-4519-AAFB-6925B4707E7D}" srcOrd="0" destOrd="0" presId="urn:microsoft.com/office/officeart/2005/8/layout/pyramid2"/>
    <dgm:cxn modelId="{FAC629E3-0988-43AB-99B6-2A75B049E295}" type="presOf" srcId="{72EC4C51-C412-4F79-9F9E-0344FB397F19}" destId="{2D62C071-6056-4A58-AD1F-94D7ACA08335}" srcOrd="0" destOrd="0" presId="urn:microsoft.com/office/officeart/2005/8/layout/pyramid2"/>
    <dgm:cxn modelId="{EF45D28B-93DF-488C-98E5-DEF79345E9A9}" type="presOf" srcId="{AB3784B8-60CD-49D5-A09D-EFB90675A696}" destId="{B194FBE1-318A-484E-AA08-33D1B68CBD31}" srcOrd="0" destOrd="0" presId="urn:microsoft.com/office/officeart/2005/8/layout/pyramid2"/>
    <dgm:cxn modelId="{ACBD62D7-638C-458F-9EFD-2F5EA3CBC1C7}" type="presParOf" srcId="{B194FBE1-318A-484E-AA08-33D1B68CBD31}" destId="{D556AB82-D748-436A-80DC-71418398E451}" srcOrd="0" destOrd="0" presId="urn:microsoft.com/office/officeart/2005/8/layout/pyramid2"/>
    <dgm:cxn modelId="{20306AE0-0F28-4174-BFE0-07D43A20E42D}" type="presParOf" srcId="{B194FBE1-318A-484E-AA08-33D1B68CBD31}" destId="{3E71286A-321D-4AE6-8D78-3256F9CEEEAA}" srcOrd="1" destOrd="0" presId="urn:microsoft.com/office/officeart/2005/8/layout/pyramid2"/>
    <dgm:cxn modelId="{BC043FD9-0F90-4E97-86AD-E243ED57FBB1}" type="presParOf" srcId="{3E71286A-321D-4AE6-8D78-3256F9CEEEAA}" destId="{995A3A91-22F1-4C5B-8920-BFC67E83AE74}" srcOrd="0" destOrd="0" presId="urn:microsoft.com/office/officeart/2005/8/layout/pyramid2"/>
    <dgm:cxn modelId="{EA010719-276B-484F-879D-D6E597685F94}" type="presParOf" srcId="{3E71286A-321D-4AE6-8D78-3256F9CEEEAA}" destId="{BE8F83A2-9F8B-44B7-8852-F2476D07E9B6}" srcOrd="1" destOrd="0" presId="urn:microsoft.com/office/officeart/2005/8/layout/pyramid2"/>
    <dgm:cxn modelId="{A9AB19E0-781A-46E0-AE42-24E22AD20FED}" type="presParOf" srcId="{3E71286A-321D-4AE6-8D78-3256F9CEEEAA}" destId="{B3522D6D-76CA-4519-AAFB-6925B4707E7D}" srcOrd="2" destOrd="0" presId="urn:microsoft.com/office/officeart/2005/8/layout/pyramid2"/>
    <dgm:cxn modelId="{8AF65423-B544-4440-9DFD-297AC89E7EF5}" type="presParOf" srcId="{3E71286A-321D-4AE6-8D78-3256F9CEEEAA}" destId="{D2FF7574-8A5B-4BA1-A87F-CCAD4E04E41A}" srcOrd="3" destOrd="0" presId="urn:microsoft.com/office/officeart/2005/8/layout/pyramid2"/>
    <dgm:cxn modelId="{009CFE7C-48AA-4C61-AE3A-E779484B1123}" type="presParOf" srcId="{3E71286A-321D-4AE6-8D78-3256F9CEEEAA}" destId="{2D62C071-6056-4A58-AD1F-94D7ACA08335}" srcOrd="4" destOrd="0" presId="urn:microsoft.com/office/officeart/2005/8/layout/pyramid2"/>
    <dgm:cxn modelId="{2D52135C-0B8B-4252-8BFD-5D37194B6786}" type="presParOf" srcId="{3E71286A-321D-4AE6-8D78-3256F9CEEEAA}" destId="{F332F152-5D72-4FD6-8B38-B473F0FAF6F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F9CAB8-3068-43AE-8C1F-F96D6847F6AF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7331B34-8BD0-490A-8D2E-39A04819BE70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000" b="1" dirty="0" smtClean="0">
              <a:ea typeface="Times New Roman" panose="02020603050405020304" pitchFamily="18" charset="0"/>
            </a:rPr>
            <a:t>Учебные задания могут быть разноуровневыми по различным признакам, в зависимости от того, что берется за основу подразделения</a:t>
          </a:r>
          <a:endParaRPr lang="ru-RU" sz="2000" b="1" dirty="0"/>
        </a:p>
      </dgm:t>
    </dgm:pt>
    <dgm:pt modelId="{386E2D64-7E8A-42FC-8833-04084E0E8C3F}" type="parTrans" cxnId="{60C2D935-879F-4732-8315-7D0340996201}">
      <dgm:prSet/>
      <dgm:spPr/>
      <dgm:t>
        <a:bodyPr/>
        <a:lstStyle/>
        <a:p>
          <a:endParaRPr lang="ru-RU"/>
        </a:p>
      </dgm:t>
    </dgm:pt>
    <dgm:pt modelId="{D10D39EC-DECE-4AF6-8EB9-0C731BE1ED8B}" type="sibTrans" cxnId="{60C2D935-879F-4732-8315-7D0340996201}">
      <dgm:prSet/>
      <dgm:spPr/>
      <dgm:t>
        <a:bodyPr/>
        <a:lstStyle/>
        <a:p>
          <a:endParaRPr lang="ru-RU"/>
        </a:p>
      </dgm:t>
    </dgm:pt>
    <dgm:pt modelId="{41C6E2B9-0DE2-4517-ADC3-5BFEB7C5E5D9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Содержание заданий</a:t>
          </a:r>
          <a:endParaRPr lang="ru-RU" b="1" dirty="0">
            <a:solidFill>
              <a:srgbClr val="002060"/>
            </a:solidFill>
          </a:endParaRPr>
        </a:p>
      </dgm:t>
    </dgm:pt>
    <dgm:pt modelId="{841C75DD-A77F-4713-850B-72FC1BBF7520}" type="parTrans" cxnId="{D0A66788-2B2B-4F74-BFC2-24C8554CFB44}">
      <dgm:prSet/>
      <dgm:spPr/>
      <dgm:t>
        <a:bodyPr/>
        <a:lstStyle/>
        <a:p>
          <a:endParaRPr lang="ru-RU"/>
        </a:p>
      </dgm:t>
    </dgm:pt>
    <dgm:pt modelId="{E3FFF80C-D147-4550-BB99-46080B89C2C0}" type="sibTrans" cxnId="{D0A66788-2B2B-4F74-BFC2-24C8554CFB44}">
      <dgm:prSet/>
      <dgm:spPr/>
      <dgm:t>
        <a:bodyPr/>
        <a:lstStyle/>
        <a:p>
          <a:endParaRPr lang="ru-RU"/>
        </a:p>
      </dgm:t>
    </dgm:pt>
    <dgm:pt modelId="{8974B66F-D78D-4B48-9CF7-FACB61466701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ea typeface="Times New Roman" panose="02020603050405020304" pitchFamily="18" charset="0"/>
            </a:rPr>
            <a:t>Использование заданий в качестве способов организации учебной деятельности школьников</a:t>
          </a:r>
          <a:endParaRPr lang="ru-RU" dirty="0">
            <a:solidFill>
              <a:srgbClr val="002060"/>
            </a:solidFill>
          </a:endParaRPr>
        </a:p>
      </dgm:t>
    </dgm:pt>
    <dgm:pt modelId="{1195119A-4817-49AE-9C3A-C2D28541C7EB}" type="parTrans" cxnId="{23B6D843-D054-4A86-B638-3031FDBAAC1F}">
      <dgm:prSet/>
      <dgm:spPr/>
      <dgm:t>
        <a:bodyPr/>
        <a:lstStyle/>
        <a:p>
          <a:endParaRPr lang="ru-RU"/>
        </a:p>
      </dgm:t>
    </dgm:pt>
    <dgm:pt modelId="{1CA7D514-4CCD-4200-BED5-1BF789CB2DA1}" type="sibTrans" cxnId="{23B6D843-D054-4A86-B638-3031FDBAAC1F}">
      <dgm:prSet/>
      <dgm:spPr/>
      <dgm:t>
        <a:bodyPr/>
        <a:lstStyle/>
        <a:p>
          <a:endParaRPr lang="ru-RU"/>
        </a:p>
      </dgm:t>
    </dgm:pt>
    <dgm:pt modelId="{E9B1B351-7ABD-4CA8-BF99-EB9AA290F978}" type="pres">
      <dgm:prSet presAssocID="{62F9CAB8-3068-43AE-8C1F-F96D6847F6A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02A8D18-AF4A-4735-898F-21F92B8F0B1A}" type="pres">
      <dgm:prSet presAssocID="{D7331B34-8BD0-490A-8D2E-39A04819BE70}" presName="hierRoot1" presStyleCnt="0">
        <dgm:presLayoutVars>
          <dgm:hierBranch val="init"/>
        </dgm:presLayoutVars>
      </dgm:prSet>
      <dgm:spPr/>
    </dgm:pt>
    <dgm:pt modelId="{48D3DD43-C01E-4907-99EB-F0617F99080D}" type="pres">
      <dgm:prSet presAssocID="{D7331B34-8BD0-490A-8D2E-39A04819BE70}" presName="rootComposite1" presStyleCnt="0"/>
      <dgm:spPr/>
    </dgm:pt>
    <dgm:pt modelId="{79B7DBCB-AF29-4676-B745-75C5FF2E7940}" type="pres">
      <dgm:prSet presAssocID="{D7331B34-8BD0-490A-8D2E-39A04819BE70}" presName="rootText1" presStyleLbl="node0" presStyleIdx="0" presStyleCnt="1" custScaleX="200586" custScaleY="739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FF225A-CCBC-4766-95F4-17F1F9A78B07}" type="pres">
      <dgm:prSet presAssocID="{D7331B34-8BD0-490A-8D2E-39A04819BE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29DA353-CCAA-4B9B-82E0-D5EE5F2AF59E}" type="pres">
      <dgm:prSet presAssocID="{D7331B34-8BD0-490A-8D2E-39A04819BE70}" presName="hierChild2" presStyleCnt="0"/>
      <dgm:spPr/>
    </dgm:pt>
    <dgm:pt modelId="{9AA54338-F82E-4933-AFD2-EC135AD57C45}" type="pres">
      <dgm:prSet presAssocID="{841C75DD-A77F-4713-850B-72FC1BBF7520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6E57C53-7664-414E-96F1-1C52354FB0D9}" type="pres">
      <dgm:prSet presAssocID="{41C6E2B9-0DE2-4517-ADC3-5BFEB7C5E5D9}" presName="hierRoot2" presStyleCnt="0">
        <dgm:presLayoutVars>
          <dgm:hierBranch val="init"/>
        </dgm:presLayoutVars>
      </dgm:prSet>
      <dgm:spPr/>
    </dgm:pt>
    <dgm:pt modelId="{014A9A79-A8BB-4280-A30C-3F0AB21005A2}" type="pres">
      <dgm:prSet presAssocID="{41C6E2B9-0DE2-4517-ADC3-5BFEB7C5E5D9}" presName="rootComposite" presStyleCnt="0"/>
      <dgm:spPr/>
    </dgm:pt>
    <dgm:pt modelId="{853C1F17-9600-418B-B4AD-F63550E296FC}" type="pres">
      <dgm:prSet presAssocID="{41C6E2B9-0DE2-4517-ADC3-5BFEB7C5E5D9}" presName="rootText" presStyleLbl="node2" presStyleIdx="0" presStyleCnt="2" custScaleX="118949" custScaleY="64239" custLinFactNeighborY="-11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D6E2C1-FE43-451A-86BF-CD7A34407E03}" type="pres">
      <dgm:prSet presAssocID="{41C6E2B9-0DE2-4517-ADC3-5BFEB7C5E5D9}" presName="rootConnector" presStyleLbl="node2" presStyleIdx="0" presStyleCnt="2"/>
      <dgm:spPr/>
      <dgm:t>
        <a:bodyPr/>
        <a:lstStyle/>
        <a:p>
          <a:endParaRPr lang="ru-RU"/>
        </a:p>
      </dgm:t>
    </dgm:pt>
    <dgm:pt modelId="{8C7188E9-0548-4E7D-9BCD-FA5547EDACDA}" type="pres">
      <dgm:prSet presAssocID="{41C6E2B9-0DE2-4517-ADC3-5BFEB7C5E5D9}" presName="hierChild4" presStyleCnt="0"/>
      <dgm:spPr/>
    </dgm:pt>
    <dgm:pt modelId="{701EEC01-C697-4773-B018-CDAA3BFFC98C}" type="pres">
      <dgm:prSet presAssocID="{41C6E2B9-0DE2-4517-ADC3-5BFEB7C5E5D9}" presName="hierChild5" presStyleCnt="0"/>
      <dgm:spPr/>
    </dgm:pt>
    <dgm:pt modelId="{9795703B-CAD5-453D-B820-F69F04C27EA1}" type="pres">
      <dgm:prSet presAssocID="{1195119A-4817-49AE-9C3A-C2D28541C7E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EB4CAB25-C72A-49A4-A1FB-B6B309D1718C}" type="pres">
      <dgm:prSet presAssocID="{8974B66F-D78D-4B48-9CF7-FACB61466701}" presName="hierRoot2" presStyleCnt="0">
        <dgm:presLayoutVars>
          <dgm:hierBranch val="init"/>
        </dgm:presLayoutVars>
      </dgm:prSet>
      <dgm:spPr/>
    </dgm:pt>
    <dgm:pt modelId="{FF3EBC8E-0CE3-4FD5-89B0-7BF0253835A8}" type="pres">
      <dgm:prSet presAssocID="{8974B66F-D78D-4B48-9CF7-FACB61466701}" presName="rootComposite" presStyleCnt="0"/>
      <dgm:spPr/>
    </dgm:pt>
    <dgm:pt modelId="{2127B88E-7134-41D3-8934-BA9762E5E314}" type="pres">
      <dgm:prSet presAssocID="{8974B66F-D78D-4B48-9CF7-FACB61466701}" presName="rootText" presStyleLbl="node2" presStyleIdx="1" presStyleCnt="2" custScaleX="118949" custScaleY="64239" custLinFactNeighborY="-11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378F27-46F4-4AE7-A5DB-ED79CC371E76}" type="pres">
      <dgm:prSet presAssocID="{8974B66F-D78D-4B48-9CF7-FACB61466701}" presName="rootConnector" presStyleLbl="node2" presStyleIdx="1" presStyleCnt="2"/>
      <dgm:spPr/>
      <dgm:t>
        <a:bodyPr/>
        <a:lstStyle/>
        <a:p>
          <a:endParaRPr lang="ru-RU"/>
        </a:p>
      </dgm:t>
    </dgm:pt>
    <dgm:pt modelId="{BEA3D891-8319-46E6-97CE-34CD51808B10}" type="pres">
      <dgm:prSet presAssocID="{8974B66F-D78D-4B48-9CF7-FACB61466701}" presName="hierChild4" presStyleCnt="0"/>
      <dgm:spPr/>
    </dgm:pt>
    <dgm:pt modelId="{8877508D-4F7D-4DE6-92FA-5CB863F60568}" type="pres">
      <dgm:prSet presAssocID="{8974B66F-D78D-4B48-9CF7-FACB61466701}" presName="hierChild5" presStyleCnt="0"/>
      <dgm:spPr/>
    </dgm:pt>
    <dgm:pt modelId="{62A13B88-CC43-4A47-AF1C-878E04B11284}" type="pres">
      <dgm:prSet presAssocID="{D7331B34-8BD0-490A-8D2E-39A04819BE70}" presName="hierChild3" presStyleCnt="0"/>
      <dgm:spPr/>
    </dgm:pt>
  </dgm:ptLst>
  <dgm:cxnLst>
    <dgm:cxn modelId="{60C2D935-879F-4732-8315-7D0340996201}" srcId="{62F9CAB8-3068-43AE-8C1F-F96D6847F6AF}" destId="{D7331B34-8BD0-490A-8D2E-39A04819BE70}" srcOrd="0" destOrd="0" parTransId="{386E2D64-7E8A-42FC-8833-04084E0E8C3F}" sibTransId="{D10D39EC-DECE-4AF6-8EB9-0C731BE1ED8B}"/>
    <dgm:cxn modelId="{501099DA-5F03-4D5A-8C8B-EF9CEB21A482}" type="presOf" srcId="{8974B66F-D78D-4B48-9CF7-FACB61466701}" destId="{55378F27-46F4-4AE7-A5DB-ED79CC371E76}" srcOrd="1" destOrd="0" presId="urn:microsoft.com/office/officeart/2005/8/layout/orgChart1"/>
    <dgm:cxn modelId="{67CDA272-C4FC-4C23-9753-BEDE2DE85630}" type="presOf" srcId="{41C6E2B9-0DE2-4517-ADC3-5BFEB7C5E5D9}" destId="{853C1F17-9600-418B-B4AD-F63550E296FC}" srcOrd="0" destOrd="0" presId="urn:microsoft.com/office/officeart/2005/8/layout/orgChart1"/>
    <dgm:cxn modelId="{950DE5F9-F70D-4270-8C2E-BD4142512682}" type="presOf" srcId="{D7331B34-8BD0-490A-8D2E-39A04819BE70}" destId="{2FFF225A-CCBC-4766-95F4-17F1F9A78B07}" srcOrd="1" destOrd="0" presId="urn:microsoft.com/office/officeart/2005/8/layout/orgChart1"/>
    <dgm:cxn modelId="{F7906421-7443-42D1-8C09-4A829855F8C7}" type="presOf" srcId="{8974B66F-D78D-4B48-9CF7-FACB61466701}" destId="{2127B88E-7134-41D3-8934-BA9762E5E314}" srcOrd="0" destOrd="0" presId="urn:microsoft.com/office/officeart/2005/8/layout/orgChart1"/>
    <dgm:cxn modelId="{23B6D843-D054-4A86-B638-3031FDBAAC1F}" srcId="{D7331B34-8BD0-490A-8D2E-39A04819BE70}" destId="{8974B66F-D78D-4B48-9CF7-FACB61466701}" srcOrd="1" destOrd="0" parTransId="{1195119A-4817-49AE-9C3A-C2D28541C7EB}" sibTransId="{1CA7D514-4CCD-4200-BED5-1BF789CB2DA1}"/>
    <dgm:cxn modelId="{87DC6F65-3497-46AB-9833-46AB88EB044B}" type="presOf" srcId="{62F9CAB8-3068-43AE-8C1F-F96D6847F6AF}" destId="{E9B1B351-7ABD-4CA8-BF99-EB9AA290F978}" srcOrd="0" destOrd="0" presId="urn:microsoft.com/office/officeart/2005/8/layout/orgChart1"/>
    <dgm:cxn modelId="{0E0C5B71-CFC3-4E30-91D2-045CFDFF2933}" type="presOf" srcId="{1195119A-4817-49AE-9C3A-C2D28541C7EB}" destId="{9795703B-CAD5-453D-B820-F69F04C27EA1}" srcOrd="0" destOrd="0" presId="urn:microsoft.com/office/officeart/2005/8/layout/orgChart1"/>
    <dgm:cxn modelId="{9A5BAFE8-F49D-4EAE-9FF8-2BB2B9392DEB}" type="presOf" srcId="{D7331B34-8BD0-490A-8D2E-39A04819BE70}" destId="{79B7DBCB-AF29-4676-B745-75C5FF2E7940}" srcOrd="0" destOrd="0" presId="urn:microsoft.com/office/officeart/2005/8/layout/orgChart1"/>
    <dgm:cxn modelId="{AE782C9B-2058-4443-A79B-EF716CA064FE}" type="presOf" srcId="{841C75DD-A77F-4713-850B-72FC1BBF7520}" destId="{9AA54338-F82E-4933-AFD2-EC135AD57C45}" srcOrd="0" destOrd="0" presId="urn:microsoft.com/office/officeart/2005/8/layout/orgChart1"/>
    <dgm:cxn modelId="{B7C61841-E9B0-48C9-9CC5-42CADE131A83}" type="presOf" srcId="{41C6E2B9-0DE2-4517-ADC3-5BFEB7C5E5D9}" destId="{72D6E2C1-FE43-451A-86BF-CD7A34407E03}" srcOrd="1" destOrd="0" presId="urn:microsoft.com/office/officeart/2005/8/layout/orgChart1"/>
    <dgm:cxn modelId="{D0A66788-2B2B-4F74-BFC2-24C8554CFB44}" srcId="{D7331B34-8BD0-490A-8D2E-39A04819BE70}" destId="{41C6E2B9-0DE2-4517-ADC3-5BFEB7C5E5D9}" srcOrd="0" destOrd="0" parTransId="{841C75DD-A77F-4713-850B-72FC1BBF7520}" sibTransId="{E3FFF80C-D147-4550-BB99-46080B89C2C0}"/>
    <dgm:cxn modelId="{8446CBF0-1FF0-45F5-84B3-3E798D7FE8B9}" type="presParOf" srcId="{E9B1B351-7ABD-4CA8-BF99-EB9AA290F978}" destId="{D02A8D18-AF4A-4735-898F-21F92B8F0B1A}" srcOrd="0" destOrd="0" presId="urn:microsoft.com/office/officeart/2005/8/layout/orgChart1"/>
    <dgm:cxn modelId="{AF6B0782-04E5-4AC1-BEF6-16B47A1FA7EF}" type="presParOf" srcId="{D02A8D18-AF4A-4735-898F-21F92B8F0B1A}" destId="{48D3DD43-C01E-4907-99EB-F0617F99080D}" srcOrd="0" destOrd="0" presId="urn:microsoft.com/office/officeart/2005/8/layout/orgChart1"/>
    <dgm:cxn modelId="{374D64A3-FBFA-459A-AA06-02CCFB7A5A0A}" type="presParOf" srcId="{48D3DD43-C01E-4907-99EB-F0617F99080D}" destId="{79B7DBCB-AF29-4676-B745-75C5FF2E7940}" srcOrd="0" destOrd="0" presId="urn:microsoft.com/office/officeart/2005/8/layout/orgChart1"/>
    <dgm:cxn modelId="{C0BB2E93-9DD3-472B-849D-28F8F35D8ACA}" type="presParOf" srcId="{48D3DD43-C01E-4907-99EB-F0617F99080D}" destId="{2FFF225A-CCBC-4766-95F4-17F1F9A78B07}" srcOrd="1" destOrd="0" presId="urn:microsoft.com/office/officeart/2005/8/layout/orgChart1"/>
    <dgm:cxn modelId="{EC27189F-391B-421F-8C56-42FCC26D527B}" type="presParOf" srcId="{D02A8D18-AF4A-4735-898F-21F92B8F0B1A}" destId="{829DA353-CCAA-4B9B-82E0-D5EE5F2AF59E}" srcOrd="1" destOrd="0" presId="urn:microsoft.com/office/officeart/2005/8/layout/orgChart1"/>
    <dgm:cxn modelId="{E95B6683-7340-47AE-8AE5-9B6B69F04280}" type="presParOf" srcId="{829DA353-CCAA-4B9B-82E0-D5EE5F2AF59E}" destId="{9AA54338-F82E-4933-AFD2-EC135AD57C45}" srcOrd="0" destOrd="0" presId="urn:microsoft.com/office/officeart/2005/8/layout/orgChart1"/>
    <dgm:cxn modelId="{0D2C4273-DEAF-4CBC-BB41-2AA08A702514}" type="presParOf" srcId="{829DA353-CCAA-4B9B-82E0-D5EE5F2AF59E}" destId="{C6E57C53-7664-414E-96F1-1C52354FB0D9}" srcOrd="1" destOrd="0" presId="urn:microsoft.com/office/officeart/2005/8/layout/orgChart1"/>
    <dgm:cxn modelId="{34583904-3C74-46D0-B7E9-0728BD27D17D}" type="presParOf" srcId="{C6E57C53-7664-414E-96F1-1C52354FB0D9}" destId="{014A9A79-A8BB-4280-A30C-3F0AB21005A2}" srcOrd="0" destOrd="0" presId="urn:microsoft.com/office/officeart/2005/8/layout/orgChart1"/>
    <dgm:cxn modelId="{96367076-0069-417B-B78E-2E6076617B54}" type="presParOf" srcId="{014A9A79-A8BB-4280-A30C-3F0AB21005A2}" destId="{853C1F17-9600-418B-B4AD-F63550E296FC}" srcOrd="0" destOrd="0" presId="urn:microsoft.com/office/officeart/2005/8/layout/orgChart1"/>
    <dgm:cxn modelId="{FE1A35F3-68AA-4672-9BE6-C791FFA0080F}" type="presParOf" srcId="{014A9A79-A8BB-4280-A30C-3F0AB21005A2}" destId="{72D6E2C1-FE43-451A-86BF-CD7A34407E03}" srcOrd="1" destOrd="0" presId="urn:microsoft.com/office/officeart/2005/8/layout/orgChart1"/>
    <dgm:cxn modelId="{996933D7-FBF1-4FD4-B8BD-320E4F1CDDC4}" type="presParOf" srcId="{C6E57C53-7664-414E-96F1-1C52354FB0D9}" destId="{8C7188E9-0548-4E7D-9BCD-FA5547EDACDA}" srcOrd="1" destOrd="0" presId="urn:microsoft.com/office/officeart/2005/8/layout/orgChart1"/>
    <dgm:cxn modelId="{7465E884-EE03-4E50-B8E3-FA261D0E0B84}" type="presParOf" srcId="{C6E57C53-7664-414E-96F1-1C52354FB0D9}" destId="{701EEC01-C697-4773-B018-CDAA3BFFC98C}" srcOrd="2" destOrd="0" presId="urn:microsoft.com/office/officeart/2005/8/layout/orgChart1"/>
    <dgm:cxn modelId="{7199F8DF-C0BE-4E3A-A2BF-751BDAD9DE86}" type="presParOf" srcId="{829DA353-CCAA-4B9B-82E0-D5EE5F2AF59E}" destId="{9795703B-CAD5-453D-B820-F69F04C27EA1}" srcOrd="2" destOrd="0" presId="urn:microsoft.com/office/officeart/2005/8/layout/orgChart1"/>
    <dgm:cxn modelId="{1417EAF6-831A-453C-88D0-A448D639A157}" type="presParOf" srcId="{829DA353-CCAA-4B9B-82E0-D5EE5F2AF59E}" destId="{EB4CAB25-C72A-49A4-A1FB-B6B309D1718C}" srcOrd="3" destOrd="0" presId="urn:microsoft.com/office/officeart/2005/8/layout/orgChart1"/>
    <dgm:cxn modelId="{17547084-3CF3-427B-A416-8CE3F32EB8EE}" type="presParOf" srcId="{EB4CAB25-C72A-49A4-A1FB-B6B309D1718C}" destId="{FF3EBC8E-0CE3-4FD5-89B0-7BF0253835A8}" srcOrd="0" destOrd="0" presId="urn:microsoft.com/office/officeart/2005/8/layout/orgChart1"/>
    <dgm:cxn modelId="{4D8CA879-15B1-4F25-9E89-4F32100C9C98}" type="presParOf" srcId="{FF3EBC8E-0CE3-4FD5-89B0-7BF0253835A8}" destId="{2127B88E-7134-41D3-8934-BA9762E5E314}" srcOrd="0" destOrd="0" presId="urn:microsoft.com/office/officeart/2005/8/layout/orgChart1"/>
    <dgm:cxn modelId="{B33F2B84-1D11-41F7-9EE9-239429492A05}" type="presParOf" srcId="{FF3EBC8E-0CE3-4FD5-89B0-7BF0253835A8}" destId="{55378F27-46F4-4AE7-A5DB-ED79CC371E76}" srcOrd="1" destOrd="0" presId="urn:microsoft.com/office/officeart/2005/8/layout/orgChart1"/>
    <dgm:cxn modelId="{BB0647B2-2369-4596-8FD7-354A7EC5A6F4}" type="presParOf" srcId="{EB4CAB25-C72A-49A4-A1FB-B6B309D1718C}" destId="{BEA3D891-8319-46E6-97CE-34CD51808B10}" srcOrd="1" destOrd="0" presId="urn:microsoft.com/office/officeart/2005/8/layout/orgChart1"/>
    <dgm:cxn modelId="{03B0DB2A-F169-475E-A576-C50C016BA3F5}" type="presParOf" srcId="{EB4CAB25-C72A-49A4-A1FB-B6B309D1718C}" destId="{8877508D-4F7D-4DE6-92FA-5CB863F60568}" srcOrd="2" destOrd="0" presId="urn:microsoft.com/office/officeart/2005/8/layout/orgChart1"/>
    <dgm:cxn modelId="{E5607EBC-F7F6-48AD-A708-58B7C31BE23F}" type="presParOf" srcId="{D02A8D18-AF4A-4735-898F-21F92B8F0B1A}" destId="{62A13B88-CC43-4A47-AF1C-878E04B112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5432A6AB-1370-410E-89E2-95A064BC25FD}" type="datetimeFigureOut">
              <a:rPr lang="ru-RU" smtClean="0"/>
              <a:pPr/>
              <a:t>21.05.2021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8E72ECE-8CE5-4B53-9795-09DA359B5B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14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BF92BA-4F5C-4C84-B58F-9107D6189609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05880-CC41-4882-ABD7-4DA2E7F7F5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15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54719-04DA-4B93-AAC8-A0A427496745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D8ADD-B495-4361-8237-7C3B4217A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06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E01F6-F1B1-488C-B79D-CD28638EF5FA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6C73D3-CBAB-4FDA-8E65-470BF1C246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86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7EF75D-C9B5-4440-978A-50CDE5C85C6D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151AE-8ED4-489E-92F4-2229B0178D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6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B78E9E-F329-4AE3-A895-A550F7BEC398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51064-4E24-410A-B928-DDD646FB4E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14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33F2AB-A505-4537-B231-7C4E73FF63F7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EF665-A4EA-45A0-8493-7186049BFA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51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47F15D-CFCA-4C4F-AB14-83E16ACCC60B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05825-8B8B-4AD1-88D2-E893F5B5FC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8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167E6D-9D08-4BA6-BA34-F3DDE27AABA4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8384A-EE5D-4968-BA60-92CC49DA81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02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F76F03-70C1-4B10-95F2-C6FB8E8F82E5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AED66-92D7-4398-96A7-529CF77FDA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74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E9D0EF3-C94E-48B3-B632-66200AD9A0B6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B0D9B32-48D1-4D62-A5D3-F241842C42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8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666BD5-7600-4942-980D-30C9FFDD408E}" type="datetimeFigureOut">
              <a:rPr lang="ru-RU" smtClean="0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D2F8E-5987-49CC-9F3A-4AA1F9C540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3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3FF9D73-5AFD-43B3-9CCB-75F248005244}" type="datetimeFigureOut">
              <a:rPr lang="ru-RU" smtClean="0"/>
              <a:pPr>
                <a:defRPr/>
              </a:pPr>
              <a:t>21.05.2021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75D2B8F-29B7-424B-89AB-E1E3EE69D7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84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marklin72@mail.r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44732" y="2042597"/>
            <a:ext cx="75067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Установочный вебинар </a:t>
            </a:r>
          </a:p>
          <a:p>
            <a:pPr algn="ctr"/>
            <a:r>
              <a:rPr lang="ru-RU" sz="3200" b="1" dirty="0" smtClean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для сетевой группы учителей химии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0514" y="4052567"/>
            <a:ext cx="528610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i="1" dirty="0" smtClean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Руководитель группы – </a:t>
            </a:r>
          </a:p>
          <a:p>
            <a:pPr algn="just"/>
            <a:r>
              <a:rPr lang="ru-RU" sz="2000" b="1" i="1" dirty="0" smtClean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М.Н. Клинова, научный сотрудник отдела научно-методического сопровождения общего образования ГАУ ДПО ИРО ПК, </a:t>
            </a:r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Century Schoolbook" panose="02040604050505020304" pitchFamily="18" charset="0"/>
              </a:rPr>
              <a:t>89128863656</a:t>
            </a:r>
            <a:r>
              <a:rPr lang="ru-RU" sz="2000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Century Schoolbook" panose="02040604050505020304" pitchFamily="18" charset="0"/>
              </a:rPr>
              <a:t>, </a:t>
            </a:r>
            <a:r>
              <a:rPr lang="en-US" sz="2000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Century Schoolbook" panose="02040604050505020304" pitchFamily="18" charset="0"/>
              </a:rPr>
              <a:t>marklin72@mail.ru</a:t>
            </a:r>
            <a:endParaRPr lang="ru-RU" sz="2000" b="1" i="1" dirty="0">
              <a:ln w="95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32361" y="6370208"/>
            <a:ext cx="27954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Schoolbook" panose="02040604050505020304" pitchFamily="18" charset="0"/>
              </a:rPr>
              <a:t>19.03.2021</a:t>
            </a:r>
            <a:endParaRPr lang="ru-RU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pic>
        <p:nvPicPr>
          <p:cNvPr id="1026" name="Picture 2" descr="http://iro.perm.ru/design/images/logo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28" y="256792"/>
            <a:ext cx="1685109" cy="111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33119" y="458829"/>
            <a:ext cx="60580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2021, краевой проект</a:t>
            </a:r>
          </a:p>
          <a:p>
            <a:pPr algn="ctr"/>
            <a:r>
              <a:rPr lang="ru-RU" sz="2400" b="1" i="1" dirty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«Образовательный лифт: ШНОР»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89" y="4052567"/>
            <a:ext cx="2812954" cy="1938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043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00" y="3841758"/>
            <a:ext cx="3211259" cy="2165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306" y="2917996"/>
            <a:ext cx="2890961" cy="3180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https://mtdata.ru/u16/photoB46F/20516580474-0/origina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29782">
            <a:off x="523572" y="568986"/>
            <a:ext cx="2901908" cy="2179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4152">
            <a:off x="5234620" y="570621"/>
            <a:ext cx="2866942" cy="2172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9458">
            <a:off x="2368124" y="2334854"/>
            <a:ext cx="3528263" cy="1818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5823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1052" y="198009"/>
            <a:ext cx="4981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План-график (минимум)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880772"/>
              </p:ext>
            </p:extLst>
          </p:nvPr>
        </p:nvGraphicFramePr>
        <p:xfrm>
          <a:off x="322214" y="785022"/>
          <a:ext cx="8516983" cy="5431536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5721535">
                  <a:extLst>
                    <a:ext uri="{9D8B030D-6E8A-4147-A177-3AD203B41FA5}">
                      <a16:colId xmlns:a16="http://schemas.microsoft.com/office/drawing/2014/main" xmlns="" val="4162785035"/>
                    </a:ext>
                  </a:extLst>
                </a:gridCol>
                <a:gridCol w="1116099">
                  <a:extLst>
                    <a:ext uri="{9D8B030D-6E8A-4147-A177-3AD203B41FA5}">
                      <a16:colId xmlns:a16="http://schemas.microsoft.com/office/drawing/2014/main" xmlns="" val="705606721"/>
                    </a:ext>
                  </a:extLst>
                </a:gridCol>
                <a:gridCol w="1679349">
                  <a:extLst>
                    <a:ext uri="{9D8B030D-6E8A-4147-A177-3AD203B41FA5}">
                      <a16:colId xmlns:a16="http://schemas.microsoft.com/office/drawing/2014/main" xmlns="" val="21666006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Мероприятие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Время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</a:rPr>
                        <a:t>Срок (дата)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735857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Установочный 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семинар/вебинар</a:t>
                      </a: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</a:rPr>
                        <a:t>15.00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19 марта, </a:t>
                      </a:r>
                      <a:endParaRPr lang="ru-RU" sz="1800" dirty="0" smtClean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</a:rPr>
                        <a:t>пт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8037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Вебинар-консультация № </a:t>
                      </a:r>
                      <a:r>
                        <a:rPr lang="ru-RU" sz="1800" dirty="0" smtClean="0">
                          <a:effectLst/>
                          <a:latin typeface="+mn-lt"/>
                        </a:rPr>
                        <a:t>1. </a:t>
                      </a:r>
                      <a:r>
                        <a:rPr lang="ru-RU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По выполненному заданию из 1 блока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</a:rPr>
                        <a:t>17.00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</a:rPr>
                        <a:t>27 апреля (?), </a:t>
                      </a:r>
                      <a:endParaRPr lang="ru-RU" sz="1800" dirty="0" smtClean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+mn-lt"/>
                        </a:rPr>
                        <a:t>вт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9182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Вебинар-консультация № </a:t>
                      </a:r>
                      <a:r>
                        <a:rPr lang="ru-RU" sz="1800" dirty="0" smtClean="0">
                          <a:effectLst/>
                          <a:latin typeface="+mn-lt"/>
                        </a:rPr>
                        <a:t>2. </a:t>
                      </a:r>
                      <a:r>
                        <a:rPr lang="ru-RU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По результатам диагностики</a:t>
                      </a:r>
                      <a:r>
                        <a:rPr lang="ru-RU" sz="1800" b="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естественнонаучной грамотности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</a:rPr>
                        <a:t>17.00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</a:rPr>
                        <a:t>01 июня, </a:t>
                      </a:r>
                      <a:endParaRPr lang="ru-RU" sz="1800" dirty="0" smtClean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+mn-lt"/>
                        </a:rPr>
                        <a:t>вт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74380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Промежуточный 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семинар/вебинар</a:t>
                      </a: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</a:rPr>
                        <a:t>11.00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30 августа, </a:t>
                      </a:r>
                      <a:endParaRPr lang="ru-RU" sz="1800" dirty="0" smtClean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</a:rPr>
                        <a:t>пт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352571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Вебинар-консультация № </a:t>
                      </a:r>
                      <a:r>
                        <a:rPr lang="ru-RU" sz="1800" dirty="0" smtClean="0">
                          <a:effectLst/>
                          <a:latin typeface="+mn-lt"/>
                        </a:rPr>
                        <a:t>3. </a:t>
                      </a:r>
                      <a:r>
                        <a:rPr lang="ru-RU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По разработанным группам заданий из 2 блока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</a:rPr>
                        <a:t>17.00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15 сентября, ср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12528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Итоговый </a:t>
                      </a: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семинар/вебинар</a:t>
                      </a: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</a:rPr>
                        <a:t>11.00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</a:rPr>
                        <a:t>8 октября, </a:t>
                      </a:r>
                      <a:endParaRPr lang="ru-RU" sz="1800" dirty="0" smtClean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</a:rPr>
                        <a:t>пт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81514627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Итоговая научно-практическая конференция – ноябрь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6675" marR="66675" marT="0" marB="0"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1040306"/>
                  </a:ext>
                </a:extLst>
              </a:tr>
            </a:tbl>
          </a:graphicData>
        </a:graphic>
      </p:graphicFrame>
      <p:sp>
        <p:nvSpPr>
          <p:cNvPr id="4" name="Скругленная прямоугольная выноска 3"/>
          <p:cNvSpPr/>
          <p:nvPr/>
        </p:nvSpPr>
        <p:spPr>
          <a:xfrm>
            <a:off x="7179730" y="198009"/>
            <a:ext cx="1659467" cy="439950"/>
          </a:xfrm>
          <a:prstGeom prst="wedgeRoundRectCallout">
            <a:avLst>
              <a:gd name="adj1" fmla="val -42262"/>
              <a:gd name="adj2" fmla="val 932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Будут уточняться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3997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215425"/>
            <a:ext cx="84037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Кто и как будет контролировать деятельность группы, конкретных участников?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66048" y="1308166"/>
            <a:ext cx="499927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🔥 </a:t>
            </a:r>
            <a:r>
              <a:rPr lang="ru-RU" b="1" dirty="0" smtClean="0">
                <a:solidFill>
                  <a:srgbClr val="002060"/>
                </a:solidFill>
              </a:rPr>
              <a:t>Все назначенные задания, разработанные участниками группы материалы, аналитические записки руководителя по результатам их проверки (индивидуальной) будут размещаться в публичный доступ на портале «Сетевое сообщество педагогов Пермского края».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Там же будут зарегистрированы сетевые предметные группы.</a:t>
            </a:r>
          </a:p>
          <a:p>
            <a:pPr algn="just"/>
            <a:endParaRPr lang="ru-RU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🔥 </a:t>
            </a:r>
            <a:r>
              <a:rPr lang="ru-RU" b="1" dirty="0" smtClean="0">
                <a:solidFill>
                  <a:srgbClr val="002060"/>
                </a:solidFill>
              </a:rPr>
              <a:t>Участие педагогов в мероприятиях (в частности, в вебинарах-консультациях) будет подтверждаться регистрационными данными системы и заверяться в специальном документе директором ОО.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2" y="1182469"/>
            <a:ext cx="3222172" cy="2526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2" y="3899430"/>
            <a:ext cx="3228321" cy="2266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841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2445" y="2183308"/>
            <a:ext cx="719328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/>
                </a:solidFill>
              </a:rPr>
              <a:t>Кратко о методологии разработки маршрутных листов по оказанию помощи обучающимся в подготовке к ГИА / ВПР</a:t>
            </a:r>
            <a:endParaRPr lang="ru-RU" sz="2800" b="1" cap="none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9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3940" y="241996"/>
            <a:ext cx="2059807" cy="1164657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Определение состава участников ГИА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761" y="1767402"/>
            <a:ext cx="2192956" cy="1164657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Анкетирование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3276" y="3292808"/>
            <a:ext cx="7353701" cy="839004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Выделение пробелов в предметном содержании, затруднений при выполнении заданий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83843" y="1767402"/>
            <a:ext cx="2157664" cy="1164657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Предметная диагностика 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(аналоги КИМ ГИА)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20640" y="241996"/>
            <a:ext cx="2210603" cy="1164657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Предметная диагностика (аналоги КИМ ВПР)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3276" y="4337556"/>
            <a:ext cx="7353701" cy="954576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Групповые </a:t>
            </a:r>
            <a:r>
              <a:rPr lang="en-US" sz="2000" dirty="0" smtClean="0">
                <a:solidFill>
                  <a:schemeClr val="bg1"/>
                </a:solidFill>
              </a:rPr>
              <a:t>/</a:t>
            </a:r>
            <a:r>
              <a:rPr lang="ru-RU" sz="2000" dirty="0" smtClean="0">
                <a:solidFill>
                  <a:schemeClr val="bg1"/>
                </a:solidFill>
              </a:rPr>
              <a:t> индивидуальные маршрутные листы мероприятий по оказанию помощи в подготовке к итоговому контролю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3277" y="5643792"/>
            <a:ext cx="7353701" cy="577515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Реализация мероприятий маршрутных листов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0052" y="1767401"/>
            <a:ext cx="2353378" cy="1164657"/>
          </a:xfrm>
          <a:prstGeom prst="rect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Может быть анкетирование по аналогии с ГИА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487098" y="1398124"/>
            <a:ext cx="574304" cy="522978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565711" y="2928939"/>
            <a:ext cx="574304" cy="522978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559743" y="2927843"/>
            <a:ext cx="574304" cy="522978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303869" y="1398124"/>
            <a:ext cx="574304" cy="522978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957613" y="1414172"/>
            <a:ext cx="586540" cy="2036649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333425" y="2927843"/>
            <a:ext cx="577514" cy="522978"/>
          </a:xfrm>
          <a:prstGeom prst="downArrow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332974" y="5292132"/>
            <a:ext cx="574304" cy="522978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332974" y="4006432"/>
            <a:ext cx="574304" cy="467233"/>
          </a:xfrm>
          <a:prstGeom prst="downArrow">
            <a:avLst/>
          </a:prstGeom>
          <a:solidFill>
            <a:srgbClr val="C000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93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329" y="195177"/>
            <a:ext cx="6633780" cy="608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86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132" y="340587"/>
            <a:ext cx="7084856" cy="569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6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508" y="346982"/>
            <a:ext cx="6962503" cy="555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7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580" y="203563"/>
            <a:ext cx="6766969" cy="601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3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997636"/>
              </p:ext>
            </p:extLst>
          </p:nvPr>
        </p:nvGraphicFramePr>
        <p:xfrm>
          <a:off x="226426" y="1668831"/>
          <a:ext cx="8727363" cy="348985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376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33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3097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40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56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856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Маршрутный лист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 обучающегося</a:t>
                      </a:r>
                      <a:endParaRPr lang="ru-RU" sz="1800" b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257965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Темы, задания, вызывающие сложности</a:t>
                      </a:r>
                      <a:endParaRPr lang="ru-RU" sz="18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Что важно повторить в темах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Целесообразные формы деятельности</a:t>
                      </a:r>
                      <a:endParaRPr lang="ru-RU" sz="18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Виды помощи педагога</a:t>
                      </a:r>
                      <a:endParaRPr lang="ru-RU" sz="18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Группы и виды заданий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для </a:t>
                      </a:r>
                      <a:r>
                        <a:rPr lang="ru-RU" sz="1800" dirty="0" smtClean="0">
                          <a:effectLst/>
                        </a:rPr>
                        <a:t>выполнения</a:t>
                      </a:r>
                      <a:endParaRPr lang="ru-RU" sz="18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Сроки работы</a:t>
                      </a:r>
                      <a:endParaRPr lang="ru-RU" sz="18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9529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 b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 b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23640" y="546352"/>
            <a:ext cx="74703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002060"/>
                </a:solidFill>
                <a:effectLst/>
              </a:rPr>
              <a:t>Как может выглядеть </a:t>
            </a:r>
            <a:r>
              <a:rPr lang="ru-RU" sz="2800" b="0" cap="none" spc="0" smtClean="0">
                <a:ln w="0"/>
                <a:solidFill>
                  <a:srgbClr val="002060"/>
                </a:solidFill>
                <a:effectLst/>
              </a:rPr>
              <a:t>маршрутный лист?</a:t>
            </a:r>
            <a:endParaRPr lang="ru-RU" sz="2800" b="0" cap="none" spc="0" dirty="0">
              <a:ln w="0"/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3171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meme-arsenal.com/memes/6f54ac052815c2947c1c04b8497bcda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4469" y="535579"/>
            <a:ext cx="5373864" cy="532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00892" y="661852"/>
            <a:ext cx="1611086" cy="701040"/>
          </a:xfrm>
          <a:prstGeom prst="wedgeRoundRectCallout">
            <a:avLst>
              <a:gd name="adj1" fmla="val 57306"/>
              <a:gd name="adj2" fmla="val 169178"/>
              <a:gd name="adj3" fmla="val 1666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Что с ней?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187336" y="661852"/>
            <a:ext cx="1872343" cy="666206"/>
          </a:xfrm>
          <a:prstGeom prst="wedgeRoundRectCallout">
            <a:avLst>
              <a:gd name="adj1" fmla="val -8275"/>
              <a:gd name="adj2" fmla="val 154893"/>
              <a:gd name="adj3" fmla="val 1666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Ее в Лифт записали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2542904" y="5159413"/>
            <a:ext cx="2721426" cy="587828"/>
          </a:xfrm>
          <a:prstGeom prst="wedgeRoundRectCallout">
            <a:avLst>
              <a:gd name="adj1" fmla="val -11996"/>
              <a:gd name="adj2" fmla="val -236991"/>
              <a:gd name="adj3" fmla="val 1666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Дайте мне спокойно умереть!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Стрелка влево 1"/>
          <p:cNvSpPr/>
          <p:nvPr/>
        </p:nvSpPr>
        <p:spPr>
          <a:xfrm>
            <a:off x="5834743" y="535579"/>
            <a:ext cx="3082834" cy="3818707"/>
          </a:xfrm>
          <a:prstGeom prst="leftArrow">
            <a:avLst>
              <a:gd name="adj1" fmla="val 63683"/>
              <a:gd name="adj2" fmla="val 23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Реакция некоторых учителей на включение в состав сетевой группы была такой</a:t>
            </a:r>
            <a:r>
              <a:rPr lang="ru-RU" sz="2000" b="1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…</a:t>
            </a:r>
            <a:endParaRPr lang="ru-RU" sz="2000" b="1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35133" y="4504029"/>
            <a:ext cx="29846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Всего в </a:t>
            </a:r>
            <a:r>
              <a:rPr lang="ru-RU" sz="2000" b="1" dirty="0" smtClean="0">
                <a:solidFill>
                  <a:srgbClr val="002060"/>
                </a:solidFill>
              </a:rPr>
              <a:t>группу было подано </a:t>
            </a:r>
            <a:r>
              <a:rPr lang="ru-RU" sz="2000" b="1" dirty="0" smtClean="0">
                <a:solidFill>
                  <a:srgbClr val="002060"/>
                </a:solidFill>
              </a:rPr>
              <a:t>32 </a:t>
            </a:r>
            <a:r>
              <a:rPr lang="ru-RU" sz="2000" b="1" dirty="0" smtClean="0">
                <a:solidFill>
                  <a:srgbClr val="002060"/>
                </a:solidFill>
              </a:rPr>
              <a:t>заявки, после уточнения списков – 27 участников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132755"/>
              </p:ext>
            </p:extLst>
          </p:nvPr>
        </p:nvGraphicFramePr>
        <p:xfrm>
          <a:off x="251173" y="184261"/>
          <a:ext cx="8648987" cy="50583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580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909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3824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Маршрутный лист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 обучающегося</a:t>
                      </a:r>
                      <a:endParaRPr lang="ru-RU" sz="1800" b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82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Прогноз учащегося уровня сдачи </a:t>
                      </a:r>
                      <a:r>
                        <a:rPr lang="ru-RU" sz="1800" dirty="0" smtClean="0">
                          <a:effectLst/>
                        </a:rPr>
                        <a:t>ГИА </a:t>
                      </a:r>
                      <a:r>
                        <a:rPr lang="ru-RU" sz="1800" dirty="0">
                          <a:effectLst/>
                        </a:rPr>
                        <a:t>на данный момент (по результатам анкетирования)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758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Прогноз учащегося уровня сдачи </a:t>
                      </a:r>
                      <a:r>
                        <a:rPr lang="ru-RU" sz="1800" dirty="0" smtClean="0">
                          <a:effectLst/>
                        </a:rPr>
                        <a:t>ГИА </a:t>
                      </a:r>
                      <a:r>
                        <a:rPr lang="ru-RU" sz="1800" dirty="0">
                          <a:effectLst/>
                        </a:rPr>
                        <a:t>при наличии старательной подготовки (по результатам анкетирования)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92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Результат пробного ГИА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84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Задания, в которых допущены ошибки при проведении </a:t>
                      </a:r>
                      <a:r>
                        <a:rPr lang="ru-RU" sz="1800" dirty="0" smtClean="0">
                          <a:effectLst/>
                        </a:rPr>
                        <a:t>пробного (входного) </a:t>
                      </a:r>
                      <a:r>
                        <a:rPr lang="ru-RU" sz="1800" dirty="0">
                          <a:effectLst/>
                        </a:rPr>
                        <a:t>ГИА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92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Возможные причины ошибок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60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Задания, при решении которых учащийся испытывает затруднения (по результатам анкетирования)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29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Меры, которые планирует предпринять учащийся (по результатам анкетирования)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384688"/>
              </p:ext>
            </p:extLst>
          </p:nvPr>
        </p:nvGraphicFramePr>
        <p:xfrm>
          <a:off x="251171" y="5451607"/>
          <a:ext cx="8648988" cy="11421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31960">
                  <a:extLst>
                    <a:ext uri="{9D8B030D-6E8A-4147-A177-3AD203B41FA5}">
                      <a16:colId xmlns:a16="http://schemas.microsoft.com/office/drawing/2014/main" xmlns="" val="4061348001"/>
                    </a:ext>
                  </a:extLst>
                </a:gridCol>
                <a:gridCol w="4040778">
                  <a:extLst>
                    <a:ext uri="{9D8B030D-6E8A-4147-A177-3AD203B41FA5}">
                      <a16:colId xmlns:a16="http://schemas.microsoft.com/office/drawing/2014/main" xmlns="" val="4042407809"/>
                    </a:ext>
                  </a:extLst>
                </a:gridCol>
                <a:gridCol w="1576250">
                  <a:extLst>
                    <a:ext uri="{9D8B030D-6E8A-4147-A177-3AD203B41FA5}">
                      <a16:colId xmlns:a16="http://schemas.microsoft.com/office/drawing/2014/main" xmlns="" val="4208099908"/>
                    </a:ext>
                  </a:extLst>
                </a:gridCol>
              </a:tblGrid>
              <a:tr h="319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Перечень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и последовательность тем для повторения</a:t>
                      </a:r>
                      <a:endParaRPr lang="ru-RU" sz="180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Виды работ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Сроки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43820655"/>
                  </a:ext>
                </a:extLst>
              </a:tr>
              <a:tr h="31923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47155" marR="47155" marT="0" marB="0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5718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1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0193" y="1564999"/>
            <a:ext cx="719328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0"/>
                <a:solidFill>
                  <a:schemeClr val="accent1"/>
                </a:solidFill>
              </a:rPr>
              <a:t>Е</a:t>
            </a:r>
            <a:r>
              <a:rPr lang="ru-RU" sz="2800" b="1" cap="none" spc="0" dirty="0" smtClean="0">
                <a:ln w="0"/>
                <a:solidFill>
                  <a:schemeClr val="accent1"/>
                </a:solidFill>
              </a:rPr>
              <a:t>сли из 1 блока </a:t>
            </a:r>
            <a:r>
              <a:rPr lang="ru-RU" sz="2800" b="1" dirty="0" smtClean="0">
                <a:ln w="0"/>
                <a:solidFill>
                  <a:schemeClr val="accent1"/>
                </a:solidFill>
              </a:rPr>
              <a:t>будет выбрано задание по </a:t>
            </a:r>
            <a:r>
              <a:rPr lang="ru-RU" sz="2800" b="1" cap="none" spc="0" dirty="0" smtClean="0">
                <a:ln w="0"/>
                <a:solidFill>
                  <a:schemeClr val="accent1"/>
                </a:solidFill>
              </a:rPr>
              <a:t>разработке разноуровневых заданий к конкретному разделу КИМ, то необходимо обязательно учитывать (и указывать в описании заданий), по каким именно признакам выделены уровни заданий</a:t>
            </a:r>
            <a:endParaRPr lang="ru-RU" sz="2800" b="1" cap="none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55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40648347"/>
              </p:ext>
            </p:extLst>
          </p:nvPr>
        </p:nvGraphicFramePr>
        <p:xfrm>
          <a:off x="355600" y="247472"/>
          <a:ext cx="8394700" cy="2886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31800" y="3143072"/>
            <a:ext cx="3759200" cy="8763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 объему учебного материала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7600" y="3143072"/>
            <a:ext cx="3759200" cy="8763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 степени самостоятельности учеников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1800" y="5206822"/>
            <a:ext cx="3759200" cy="8763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 уровням творчества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1800" y="4168597"/>
            <a:ext cx="3759200" cy="8763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 уровням трудности </a:t>
            </a:r>
            <a:r>
              <a:rPr lang="en-US" dirty="0" smtClean="0">
                <a:solidFill>
                  <a:srgbClr val="002060"/>
                </a:solidFill>
              </a:rPr>
              <a:t>/</a:t>
            </a:r>
            <a:r>
              <a:rPr lang="ru-RU" dirty="0" smtClean="0">
                <a:solidFill>
                  <a:srgbClr val="002060"/>
                </a:solidFill>
              </a:rPr>
              <a:t> сложности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7600" y="4168597"/>
            <a:ext cx="3759200" cy="8763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 степени педагогической помощи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7600" y="5644972"/>
            <a:ext cx="375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М. б. использована комбинация признаков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1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401702"/>
              </p:ext>
            </p:extLst>
          </p:nvPr>
        </p:nvGraphicFramePr>
        <p:xfrm>
          <a:off x="235136" y="560984"/>
          <a:ext cx="8708571" cy="569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6251">
                  <a:extLst>
                    <a:ext uri="{9D8B030D-6E8A-4147-A177-3AD203B41FA5}">
                      <a16:colId xmlns:a16="http://schemas.microsoft.com/office/drawing/2014/main" xmlns="" val="3616674370"/>
                    </a:ext>
                  </a:extLst>
                </a:gridCol>
                <a:gridCol w="2224162">
                  <a:extLst>
                    <a:ext uri="{9D8B030D-6E8A-4147-A177-3AD203B41FA5}">
                      <a16:colId xmlns:a16="http://schemas.microsoft.com/office/drawing/2014/main" xmlns="" val="1980700935"/>
                    </a:ext>
                  </a:extLst>
                </a:gridCol>
                <a:gridCol w="4908158">
                  <a:extLst>
                    <a:ext uri="{9D8B030D-6E8A-4147-A177-3AD203B41FA5}">
                      <a16:colId xmlns:a16="http://schemas.microsoft.com/office/drawing/2014/main" xmlns="" val="2340975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Дайте характеристику серной кислоте по ее формуле </a:t>
                      </a:r>
                      <a:r>
                        <a:rPr lang="en-US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600" b="1" cap="none" spc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SO</a:t>
                      </a:r>
                      <a:r>
                        <a:rPr lang="ru-RU" sz="1600" b="1" cap="none" spc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4</a:t>
                      </a:r>
                      <a:endParaRPr lang="ru-RU" sz="1600" b="1" cap="none" spc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Дайте характеристику серной кислоте по ее формуле </a:t>
                      </a:r>
                      <a:r>
                        <a:rPr lang="en-US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600" b="1" cap="none" spc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SO</a:t>
                      </a:r>
                      <a:r>
                        <a:rPr lang="ru-RU" sz="1600" b="1" cap="none" spc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4</a:t>
                      </a:r>
                      <a:r>
                        <a:rPr lang="ru-RU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a typeface="Times New Roman" panose="02020603050405020304" pitchFamily="18" charset="0"/>
                        </a:rPr>
                        <a:t>используя алгоритм:</a:t>
                      </a:r>
                      <a:endParaRPr lang="ru-RU" sz="1600" b="1" dirty="0" smtClean="0"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a typeface="Times New Roman" panose="02020603050405020304" pitchFamily="18" charset="0"/>
                        </a:rPr>
                        <a:t>1. Качественный состав.</a:t>
                      </a:r>
                      <a:endParaRPr lang="ru-RU" sz="1600" b="1" dirty="0" smtClean="0"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a typeface="Times New Roman" panose="02020603050405020304" pitchFamily="18" charset="0"/>
                        </a:rPr>
                        <a:t>2. Тип вещества.</a:t>
                      </a:r>
                      <a:endParaRPr lang="ru-RU" sz="1600" b="1" dirty="0" smtClean="0"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a typeface="Times New Roman" panose="02020603050405020304" pitchFamily="18" charset="0"/>
                        </a:rPr>
                        <a:t>3. Количественный состав.</a:t>
                      </a:r>
                      <a:endParaRPr lang="ru-RU" sz="1600" b="1" dirty="0" smtClean="0"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a typeface="Times New Roman" panose="02020603050405020304" pitchFamily="18" charset="0"/>
                        </a:rPr>
                        <a:t>4. Относительная молекулярная масса.</a:t>
                      </a:r>
                      <a:endParaRPr lang="ru-RU" sz="1600" b="1" dirty="0" smtClean="0"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a typeface="Times New Roman" panose="02020603050405020304" pitchFamily="18" charset="0"/>
                        </a:rPr>
                        <a:t>5. Массовые доли элементов в веществе.</a:t>
                      </a:r>
                      <a:endParaRPr lang="ru-RU" sz="1600" b="1" dirty="0" smtClean="0">
                        <a:effectLst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Дайте характеристику серной кислоте по ее формуле </a:t>
                      </a:r>
                      <a:r>
                        <a:rPr lang="en-US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600" b="1" cap="none" spc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SO</a:t>
                      </a:r>
                      <a:r>
                        <a:rPr lang="ru-RU" sz="1600" b="1" cap="none" spc="0" baseline="-25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4</a:t>
                      </a:r>
                      <a:r>
                        <a:rPr lang="ru-RU" sz="1600" b="1" cap="none" spc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a typeface="Times New Roman" panose="02020603050405020304" pitchFamily="18" charset="0"/>
                        </a:rPr>
                        <a:t>используя следующий алгоритм:</a:t>
                      </a:r>
                      <a:endParaRPr lang="ru-RU" sz="1600" b="1" dirty="0" smtClean="0"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ea typeface="Times New Roman" panose="02020603050405020304" pitchFamily="18" charset="0"/>
                        </a:rPr>
                        <a:t>1. Качественный состав (из каких химических элементов состоит вещество).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ea typeface="Times New Roman" panose="02020603050405020304" pitchFamily="18" charset="0"/>
                        </a:rPr>
                        <a:t>2. Тип вещества (простое или сложное).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ea typeface="Times New Roman" panose="02020603050405020304" pitchFamily="18" charset="0"/>
                        </a:rPr>
                        <a:t>3. Количественный состав (сколько атомов каждого химического элемента в формуле вещества).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ea typeface="Times New Roman" panose="02020603050405020304" pitchFamily="18" charset="0"/>
                        </a:rPr>
                        <a:t>4. Относительная молекулярная масса (вычисляют по формуле: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ru-RU" sz="1600" b="1" baseline="-25000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ru-RU" sz="1600" b="1" baseline="-25000" dirty="0" err="1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ru-RU" sz="1600" b="1" baseline="-25000" dirty="0" err="1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) =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х•A</a:t>
                      </a:r>
                      <a:r>
                        <a:rPr lang="ru-RU" sz="1600" b="1" baseline="-2500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(А) +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у•A</a:t>
                      </a:r>
                      <a:r>
                        <a:rPr lang="ru-RU" sz="1600" b="1" baseline="-2500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(В) +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•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1600" b="1" baseline="-250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5. Массовые доли элементов в веществе (массовые доли элементов в веществе вычисляют по формуле:</a:t>
                      </a:r>
                    </a:p>
                    <a:p>
                      <a:endParaRPr lang="ru-RU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где ω(Э) - массовая доля элемента Э в веществе; n - число атомов элемента в формуле вещества; A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(Э) - относительная атомная масса элемента Э; M</a:t>
                      </a:r>
                      <a:r>
                        <a:rPr lang="ru-RU" sz="1600" b="1" baseline="-250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(в-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ва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) - относительная молекулярная масса вещества).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16790442"/>
                  </a:ext>
                </a:extLst>
              </a:tr>
            </a:tbl>
          </a:graphicData>
        </a:graphic>
      </p:graphicFrame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164" y="4264720"/>
            <a:ext cx="1593488" cy="521372"/>
          </a:xfrm>
          <a:prstGeom prst="rect">
            <a:avLst/>
          </a:prstGeom>
          <a:noFill/>
          <a:ln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6" y="104502"/>
            <a:ext cx="856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Какой признак в основе деления задания на уровни?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67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" y="1648658"/>
            <a:ext cx="83123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20000"/>
              </a:lnSpc>
              <a:buClr>
                <a:srgbClr val="C00000"/>
              </a:buClr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Выбрать </a:t>
            </a:r>
            <a:r>
              <a:rPr lang="ru-RU" sz="2000" b="1" dirty="0" smtClean="0">
                <a:solidFill>
                  <a:srgbClr val="C00000"/>
                </a:solidFill>
              </a:rPr>
              <a:t>одно</a:t>
            </a:r>
            <a:r>
              <a:rPr lang="ru-RU" sz="2000" b="1" dirty="0" smtClean="0">
                <a:solidFill>
                  <a:srgbClr val="002060"/>
                </a:solidFill>
              </a:rPr>
              <a:t> задание из 1 блока (разработка маршрутного листа подготовки / разработка разноуровневых заданий / разработка логической цепочки мини-заданий для освоения умения или содержания / разработка программы </a:t>
            </a:r>
            <a:r>
              <a:rPr lang="ru-RU" alt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для самостоятельного повторения  и самоконтроля </a:t>
            </a:r>
            <a:r>
              <a:rPr lang="ru-RU" alt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 </a:t>
            </a:r>
            <a:r>
              <a:rPr lang="ru-RU" alt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использованием возможностей сети Интернет</a:t>
            </a:r>
            <a:r>
              <a:rPr lang="ru-RU" sz="2000" b="1" dirty="0" smtClean="0">
                <a:solidFill>
                  <a:srgbClr val="002060"/>
                </a:solidFill>
              </a:rPr>
              <a:t> );</a:t>
            </a:r>
          </a:p>
          <a:p>
            <a:pPr marL="457200" indent="-457200" algn="just">
              <a:lnSpc>
                <a:spcPct val="120000"/>
              </a:lnSpc>
              <a:buClr>
                <a:srgbClr val="C00000"/>
              </a:buClr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Выполнить выбранное задание;</a:t>
            </a:r>
          </a:p>
          <a:p>
            <a:pPr marL="457200" indent="-457200" algn="just">
              <a:lnSpc>
                <a:spcPct val="120000"/>
              </a:lnSpc>
              <a:buClr>
                <a:srgbClr val="C00000"/>
              </a:buClr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Отправить </a:t>
            </a:r>
            <a:r>
              <a:rPr lang="ru-RU" sz="2000" b="1" dirty="0">
                <a:solidFill>
                  <a:srgbClr val="002060"/>
                </a:solidFill>
              </a:rPr>
              <a:t>электронный вариант </a:t>
            </a:r>
            <a:r>
              <a:rPr lang="ru-RU" sz="2000" b="1" dirty="0" smtClean="0">
                <a:solidFill>
                  <a:srgbClr val="002060"/>
                </a:solidFill>
              </a:rPr>
              <a:t>выполненного задания руководителю </a:t>
            </a:r>
            <a:r>
              <a:rPr lang="ru-RU" sz="2000" b="1" dirty="0">
                <a:solidFill>
                  <a:srgbClr val="002060"/>
                </a:solidFill>
              </a:rPr>
              <a:t>на адрес </a:t>
            </a:r>
            <a:r>
              <a:rPr lang="en-US" sz="2000" b="1" dirty="0" smtClean="0">
                <a:solidFill>
                  <a:srgbClr val="002060"/>
                </a:solidFill>
                <a:hlinkClick r:id="rId2"/>
              </a:rPr>
              <a:t>marklin72@mail.ru</a:t>
            </a:r>
            <a:r>
              <a:rPr lang="ru-RU" sz="2000" b="1" dirty="0" smtClean="0">
                <a:solidFill>
                  <a:srgbClr val="002060"/>
                </a:solidFill>
              </a:rPr>
              <a:t>, указав ФИО автора работы, ОО, краткую характеристику материалов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847" y="424175"/>
            <a:ext cx="82992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1"/>
                </a:solidFill>
              </a:rPr>
              <a:t>ТЗ № 1</a:t>
            </a:r>
          </a:p>
          <a:p>
            <a:pPr algn="ctr"/>
            <a:r>
              <a:rPr lang="ru-RU" sz="2800" b="1" cap="none" spc="0" dirty="0" smtClean="0">
                <a:ln w="0"/>
                <a:solidFill>
                  <a:srgbClr val="002060"/>
                </a:solidFill>
              </a:rPr>
              <a:t>Срок выполнения – </a:t>
            </a:r>
            <a:r>
              <a:rPr lang="ru-RU" sz="2800" b="1" cap="none" spc="0" dirty="0" smtClean="0">
                <a:ln w="0"/>
                <a:solidFill>
                  <a:schemeClr val="accent1"/>
                </a:solidFill>
              </a:rPr>
              <a:t>до 23 апреля 2021 г</a:t>
            </a:r>
            <a:endParaRPr lang="ru-RU" sz="2800" b="1" cap="none" spc="0" dirty="0">
              <a:ln w="0"/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22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6230" y="287383"/>
            <a:ext cx="2631191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5683" y="287383"/>
            <a:ext cx="2602283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74393" y="2468180"/>
            <a:ext cx="833943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В центре проекта «ОЛ» – перспективное повышение образовательных результатов обучающихся. </a:t>
            </a:r>
          </a:p>
          <a:p>
            <a:pPr algn="ctr"/>
            <a:endParaRPr lang="ru-RU" sz="2400" b="1" dirty="0" smtClean="0">
              <a:ln w="952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  <a:latin typeface="Century Schoolbook" panose="02040604050505020304" pitchFamily="18" charset="0"/>
            </a:endParaRPr>
          </a:p>
          <a:p>
            <a:pPr algn="ctr"/>
            <a:r>
              <a:rPr lang="ru-RU" sz="2400" b="1" dirty="0" smtClean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Результатов каких оценочных процедур?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95419" y="4411474"/>
            <a:ext cx="26973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</a:rPr>
              <a:t>РАЗНЫХ!</a:t>
            </a:r>
            <a:r>
              <a:rPr lang="ru-RU" sz="2800" b="1" dirty="0"/>
              <a:t> </a:t>
            </a:r>
            <a:endParaRPr lang="ru-RU" sz="2800" b="1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5244475"/>
            <a:ext cx="1371601" cy="5650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132" y="5403106"/>
            <a:ext cx="1481666" cy="5657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2285" y="5403106"/>
            <a:ext cx="945136" cy="81293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7514" y="5248656"/>
            <a:ext cx="1290109" cy="56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0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453" y="877997"/>
            <a:ext cx="2539253" cy="191739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2014" y="877996"/>
            <a:ext cx="1535692" cy="1917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61014" y="877995"/>
            <a:ext cx="1557360" cy="1917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02769" y="3441293"/>
            <a:ext cx="7917746" cy="1569660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🔥Качество системы образования не может быть выше качества работающих в ней </a:t>
            </a:r>
            <a:r>
              <a:rPr lang="ru-RU" sz="3200" b="1" i="1" dirty="0" smtClean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учителей</a:t>
            </a:r>
          </a:p>
        </p:txBody>
      </p:sp>
    </p:spTree>
    <p:extLst>
      <p:ext uri="{BB962C8B-B14F-4D97-AF65-F5344CB8AC3E}">
        <p14:creationId xmlns:p14="http://schemas.microsoft.com/office/powerpoint/2010/main" val="141226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000" y="227672"/>
            <a:ext cx="5596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«Никто из вас не виноват»</a:t>
            </a:r>
            <a:endParaRPr lang="ru-RU" sz="2800" b="1" dirty="0"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426" y="750892"/>
            <a:ext cx="84819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Формирование начального списка </a:t>
            </a:r>
            <a:r>
              <a:rPr lang="ru-RU" sz="2400" b="1" dirty="0" smtClean="0">
                <a:solidFill>
                  <a:srgbClr val="002060"/>
                </a:solidFill>
              </a:rPr>
              <a:t>ШНОР: использование </a:t>
            </a:r>
            <a:r>
              <a:rPr lang="ru-RU" sz="2400" b="1" dirty="0">
                <a:solidFill>
                  <a:srgbClr val="002060"/>
                </a:solidFill>
              </a:rPr>
              <a:t>данных </a:t>
            </a:r>
            <a:r>
              <a:rPr lang="ru-RU" sz="2400" b="1" dirty="0" smtClean="0">
                <a:solidFill>
                  <a:srgbClr val="002060"/>
                </a:solidFill>
              </a:rPr>
              <a:t>ВПР, ОГЭ, ЕГЭ за 2018-2019 гг. </a:t>
            </a:r>
          </a:p>
          <a:p>
            <a:pPr fontAlgn="base"/>
            <a:r>
              <a:rPr lang="ru-RU" sz="2400" b="1" dirty="0" smtClean="0">
                <a:solidFill>
                  <a:srgbClr val="002060"/>
                </a:solidFill>
              </a:rPr>
              <a:t>Анализ проводился </a:t>
            </a:r>
            <a:r>
              <a:rPr lang="ru-RU" sz="2400" b="1" dirty="0">
                <a:solidFill>
                  <a:srgbClr val="002060"/>
                </a:solidFill>
              </a:rPr>
              <a:t>по результатам следующих процедур: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ВПР по математике (5 класс);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ВПР по математике (6 класс);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ВПР по русскому языку (5 класс);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ВПР по русскому языку (6 класс);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ОГЭ по математике;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ОГЭ по русскому языку;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ЕГЭ по математике (базовой);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ЕГЭ по математике (профильной);</a:t>
            </a:r>
          </a:p>
          <a:p>
            <a:pPr fontAlgn="base"/>
            <a:r>
              <a:rPr lang="ru-RU" sz="2400" b="1" dirty="0">
                <a:solidFill>
                  <a:schemeClr val="accent6"/>
                </a:solidFill>
              </a:rPr>
              <a:t>- ЕГЭ по русскому </a:t>
            </a:r>
            <a:r>
              <a:rPr lang="ru-RU" sz="2400" b="1" dirty="0" smtClean="0">
                <a:solidFill>
                  <a:schemeClr val="accent6"/>
                </a:solidFill>
              </a:rPr>
              <a:t>языку</a:t>
            </a:r>
            <a:endParaRPr lang="ru-RU" sz="2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19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99576084"/>
              </p:ext>
            </p:extLst>
          </p:nvPr>
        </p:nvGraphicFramePr>
        <p:xfrm>
          <a:off x="905691" y="587103"/>
          <a:ext cx="7872548" cy="530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9035" y="253988"/>
            <a:ext cx="3972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+mn-lt"/>
              </a:rPr>
              <a:t>*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Название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проекта «500+» отражает задачу достижения функциональной грамотности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- достижение каждой школой 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уровня подготовки учеников, соответствующего баллам выше 500 по шкале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PISA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2237" y="5129128"/>
            <a:ext cx="42846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Пермский край: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система поддержки ШНОР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0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5" y="216073"/>
            <a:ext cx="5648926" cy="26202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341" y="3059208"/>
            <a:ext cx="4470399" cy="31009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6062132" y="248930"/>
            <a:ext cx="2895607" cy="2554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rgbClr val="002060"/>
                </a:solidFill>
              </a:rPr>
              <a:t>Из презентации выступления 11.03.21 заместителя директора ФИОКО Денисенко </a:t>
            </a:r>
            <a:r>
              <a:rPr lang="ru-RU" sz="2000" dirty="0">
                <a:ln w="0"/>
                <a:solidFill>
                  <a:srgbClr val="002060"/>
                </a:solidFill>
              </a:rPr>
              <a:t>И.С</a:t>
            </a:r>
            <a:r>
              <a:rPr lang="ru-RU" sz="2000" dirty="0" smtClean="0">
                <a:ln w="0"/>
                <a:solidFill>
                  <a:srgbClr val="002060"/>
                </a:solidFill>
              </a:rPr>
              <a:t>. (орфография, пунктуация автора</a:t>
            </a:r>
            <a:r>
              <a:rPr lang="en-US" sz="2000" dirty="0" smtClean="0">
                <a:ln w="0"/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ln w="0"/>
                <a:solidFill>
                  <a:srgbClr val="002060"/>
                </a:solidFill>
              </a:rPr>
              <a:t>сохранены)</a:t>
            </a:r>
            <a:endParaRPr lang="ru-RU" sz="2000" b="0" cap="none" spc="0" dirty="0">
              <a:ln w="0"/>
              <a:solidFill>
                <a:srgbClr val="002060"/>
              </a:solidFill>
            </a:endParaRPr>
          </a:p>
        </p:txBody>
      </p:sp>
      <p:sp>
        <p:nvSpPr>
          <p:cNvPr id="5" name="Стрелка вверх 4"/>
          <p:cNvSpPr/>
          <p:nvPr/>
        </p:nvSpPr>
        <p:spPr>
          <a:xfrm rot="16200000">
            <a:off x="5551560" y="2249271"/>
            <a:ext cx="457200" cy="482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 rot="10800000">
            <a:off x="8415867" y="2836334"/>
            <a:ext cx="457200" cy="482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9335" y="3024623"/>
            <a:ext cx="4097865" cy="31700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rgbClr val="002060"/>
                </a:solidFill>
              </a:rPr>
              <a:t>11.03.21 заместитель директора ФИОКО Денисенко </a:t>
            </a:r>
            <a:r>
              <a:rPr lang="ru-RU" sz="2000" b="1" dirty="0">
                <a:ln w="0"/>
                <a:solidFill>
                  <a:srgbClr val="002060"/>
                </a:solidFill>
              </a:rPr>
              <a:t>И.С</a:t>
            </a:r>
            <a:r>
              <a:rPr lang="ru-RU" sz="2000" b="1" dirty="0" smtClean="0">
                <a:ln w="0"/>
                <a:solidFill>
                  <a:srgbClr val="002060"/>
                </a:solidFill>
              </a:rPr>
              <a:t>. в своем выступлении по вопросам управления качеством образования и поддержки ШНОР сделал упор на </a:t>
            </a:r>
            <a:r>
              <a:rPr lang="ru-RU" sz="20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улучшение результатов международного исследования </a:t>
            </a:r>
            <a:r>
              <a:rPr lang="en-US" sz="20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PISA</a:t>
            </a:r>
            <a:r>
              <a:rPr lang="ru-RU" sz="2000" b="1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…</a:t>
            </a:r>
            <a:endParaRPr lang="ru-RU" sz="2000" b="1" cap="none" spc="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653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170" y="194095"/>
            <a:ext cx="81967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Цель реализации </a:t>
            </a:r>
            <a:r>
              <a:rPr lang="ru-RU" sz="24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краевого проекта «Образовательный лифт: ШНОР» -  </a:t>
            </a:r>
          </a:p>
          <a:p>
            <a:pPr algn="just"/>
            <a:r>
              <a:rPr lang="ru-RU" altLang="ru-RU" sz="2400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научно-методическое сопровождение сетевых групп учителей-предметников ШНОР по вопросам повышения образовательных результатов школьников</a:t>
            </a:r>
            <a:endParaRPr lang="ru-RU" sz="2400" b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8" name="Скругленный прямоугольник 4"/>
          <p:cNvSpPr txBox="1"/>
          <p:nvPr/>
        </p:nvSpPr>
        <p:spPr>
          <a:xfrm>
            <a:off x="495170" y="2638756"/>
            <a:ext cx="8196729" cy="89421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just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a typeface="Calibri" panose="020F0502020204030204" pitchFamily="34" charset="0"/>
                <a:cs typeface="Times New Roman" panose="02020603050405020304" pitchFamily="18" charset="0"/>
              </a:rPr>
              <a:t>🔥 </a:t>
            </a:r>
            <a:r>
              <a:rPr lang="ru-RU" altLang="ru-RU" sz="2000" dirty="0" smtClean="0">
                <a:solidFill>
                  <a:srgbClr val="002060"/>
                </a:solidFill>
              </a:rPr>
              <a:t>Выявить </a:t>
            </a:r>
            <a:r>
              <a:rPr lang="ru-RU" sz="2000" b="0" kern="1200" dirty="0" smtClean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индивидуальные предметные, методические и профессионально-личностные затруднения педагогов при реализации учебных программ</a:t>
            </a:r>
            <a:endParaRPr lang="ru-RU" sz="2000" b="0" kern="1200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11" name="Скругленный прямоугольник 4"/>
          <p:cNvSpPr txBox="1"/>
          <p:nvPr/>
        </p:nvSpPr>
        <p:spPr>
          <a:xfrm>
            <a:off x="495170" y="3894016"/>
            <a:ext cx="8196729" cy="92275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just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a typeface="Calibri" panose="020F0502020204030204" pitchFamily="34" charset="0"/>
                <a:cs typeface="Times New Roman" panose="02020603050405020304" pitchFamily="18" charset="0"/>
              </a:rPr>
              <a:t>🔥 </a:t>
            </a:r>
            <a:r>
              <a:rPr lang="ru-RU" sz="2000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Определить </a:t>
            </a:r>
            <a:r>
              <a:rPr lang="ru-RU" sz="2000" b="0" kern="1200" dirty="0" smtClean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дефицитные виды деятельности педагогов при планировании и реализации помощи обучающимся в подготовке к мониторингам качества образования разного уровня</a:t>
            </a:r>
            <a:endParaRPr lang="ru-RU" sz="2000" b="0" kern="1200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14" name="Скругленный прямоугольник 4"/>
          <p:cNvSpPr txBox="1"/>
          <p:nvPr/>
        </p:nvSpPr>
        <p:spPr>
          <a:xfrm>
            <a:off x="495170" y="4927021"/>
            <a:ext cx="8196729" cy="119595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just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a typeface="Calibri" panose="020F0502020204030204" pitchFamily="34" charset="0"/>
                <a:cs typeface="Times New Roman" panose="02020603050405020304" pitchFamily="18" charset="0"/>
              </a:rPr>
              <a:t>🔥 </a:t>
            </a:r>
            <a:r>
              <a:rPr lang="ru-RU" sz="2000" dirty="0" smtClean="0">
                <a:solidFill>
                  <a:srgbClr val="002060"/>
                </a:solidFill>
                <a:ea typeface="Calibri" panose="020F0502020204030204" pitchFamily="34" charset="0"/>
              </a:rPr>
              <a:t>Обучить </a:t>
            </a:r>
            <a:r>
              <a:rPr lang="ru-RU" sz="2000" b="0" kern="1200" dirty="0" smtClean="0">
                <a:solidFill>
                  <a:srgbClr val="002060"/>
                </a:solidFill>
                <a:effectLst/>
                <a:latin typeface="+mn-lt"/>
                <a:ea typeface="Calibri" panose="020F0502020204030204" pitchFamily="34" charset="0"/>
              </a:rPr>
              <a:t>педагогов эффективным формам и методам обучения в соответствии с индивидуальными возможностями школьников и условиями профессиональной деятельности педагогов</a:t>
            </a:r>
            <a:endParaRPr lang="ru-RU" sz="2000" b="0" kern="1200" dirty="0">
              <a:solidFill>
                <a:srgbClr val="00206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108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3704" y="146595"/>
            <a:ext cx="7201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Виды </a:t>
            </a:r>
            <a:r>
              <a:rPr lang="ru-RU" sz="2400" b="1" u="sng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продуктивной</a:t>
            </a:r>
            <a:r>
              <a:rPr lang="ru-RU" sz="24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 самостоятельной деятельности участников сетевой группы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1255" y="1339888"/>
            <a:ext cx="867373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Проведение анкетирования и диагностики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индивидуальных затруднений учеников при освоении предметного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содержания/умений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,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проверяемых ВПР, ГИА, разработка маршрутных листов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по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устранению затруднений</a:t>
            </a:r>
            <a:endParaRPr lang="ru-RU" altLang="ru-RU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1255" y="2390492"/>
            <a:ext cx="867373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Разработка системы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разноуровневых заданий к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блоку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КИМ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ВПР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,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ОГЭ, ЕГЭ, вызывающим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наибольшие затруднения у обучающихся.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1255" y="4169369"/>
            <a:ext cx="8673735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Разработка программы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для самостоятельного повторения 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и 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самоконтроля по предмету с использованием возможностей сети Интернет: образовательных платформ, сайтов, сообществ, отдельных ЦОР и др.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2549" y="5687675"/>
            <a:ext cx="8673734" cy="923330"/>
          </a:xfrm>
          <a:prstGeom prst="rect">
            <a:avLst/>
          </a:prstGeom>
          <a:solidFill>
            <a:srgbClr val="FFC5FF"/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Разработка группы заданий-аналогов заданий </a:t>
            </a:r>
            <a:r>
              <a:rPr lang="en-US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PISA</a:t>
            </a:r>
            <a:r>
              <a:rPr lang="ru-RU" altLang="ru-RU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 оценке компетенций естественнонаучной грамотности на основе выбранного раздела предметного содержания, апробация заданий, аналитика и коррекция. </a:t>
            </a:r>
            <a:endParaRPr lang="ru-RU" altLang="ru-RU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1255" y="3143643"/>
            <a:ext cx="8673734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dirty="0" smtClean="0">
                <a:solidFill>
                  <a:srgbClr val="002060"/>
                </a:solidFill>
              </a:rPr>
              <a:t>«Декомпозиция» конкретного дефицитного образовательного результата, определение логической последовательности </a:t>
            </a:r>
            <a:r>
              <a:rPr lang="ru-RU" dirty="0">
                <a:solidFill>
                  <a:srgbClr val="002060"/>
                </a:solidFill>
              </a:rPr>
              <a:t>формирования составляющих </a:t>
            </a:r>
            <a:r>
              <a:rPr lang="ru-RU" dirty="0" smtClean="0">
                <a:solidFill>
                  <a:srgbClr val="002060"/>
                </a:solidFill>
              </a:rPr>
              <a:t>умений, разработка логической цепочки мини-заданий.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6751" y="1249767"/>
            <a:ext cx="8865327" cy="3923131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6751" y="5591391"/>
            <a:ext cx="8865327" cy="113162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24-конечная звезда 12"/>
          <p:cNvSpPr/>
          <p:nvPr/>
        </p:nvSpPr>
        <p:spPr>
          <a:xfrm>
            <a:off x="156751" y="836861"/>
            <a:ext cx="383177" cy="344069"/>
          </a:xfrm>
          <a:prstGeom prst="star24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4" name="24-конечная звезда 13"/>
          <p:cNvSpPr/>
          <p:nvPr/>
        </p:nvSpPr>
        <p:spPr>
          <a:xfrm>
            <a:off x="156750" y="5215593"/>
            <a:ext cx="383177" cy="344069"/>
          </a:xfrm>
          <a:prstGeom prst="star24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39928" y="853996"/>
            <a:ext cx="291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блок – задание на выбор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927" y="5187223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блок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2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06ac0a9d7e15eac380e6e88d392baadce6934f"/>
</p:tagLst>
</file>

<file path=ppt/theme/theme1.xml><?xml version="1.0" encoding="utf-8"?>
<a:theme xmlns:a="http://schemas.openxmlformats.org/drawingml/2006/main" name="Ретро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Другая 4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5392</TotalTime>
  <Words>1213</Words>
  <Application>Microsoft Office PowerPoint</Application>
  <PresentationFormat>Экран (4:3)</PresentationFormat>
  <Paragraphs>165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Calibri</vt:lpstr>
      <vt:lpstr>Century Schoolbook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Клинова</dc:creator>
  <cp:lastModifiedBy>Клинова Мария Николаевна</cp:lastModifiedBy>
  <cp:revision>496</cp:revision>
  <dcterms:created xsi:type="dcterms:W3CDTF">2015-02-07T20:26:04Z</dcterms:created>
  <dcterms:modified xsi:type="dcterms:W3CDTF">2021-05-21T06:03:38Z</dcterms:modified>
</cp:coreProperties>
</file>